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81" r:id="rId2"/>
    <p:sldId id="282" r:id="rId3"/>
    <p:sldId id="283" r:id="rId4"/>
    <p:sldId id="256" r:id="rId5"/>
    <p:sldId id="303" r:id="rId6"/>
    <p:sldId id="311" r:id="rId7"/>
    <p:sldId id="298" r:id="rId8"/>
    <p:sldId id="299" r:id="rId9"/>
    <p:sldId id="300" r:id="rId10"/>
    <p:sldId id="301" r:id="rId11"/>
    <p:sldId id="304" r:id="rId12"/>
    <p:sldId id="305" r:id="rId13"/>
    <p:sldId id="306" r:id="rId14"/>
    <p:sldId id="307" r:id="rId15"/>
    <p:sldId id="308" r:id="rId16"/>
    <p:sldId id="309" r:id="rId17"/>
    <p:sldId id="310" r:id="rId18"/>
  </p:sldIdLst>
  <p:sldSz cx="12192000" cy="6858000"/>
  <p:notesSz cx="6858000" cy="9144000"/>
  <p:embeddedFontLst>
    <p:embeddedFont>
      <p:font typeface="Adobe 黑体 Std R" panose="020B0400000000000000" pitchFamily="34" charset="-128"/>
      <p:regular r:id="rId20"/>
    </p:embeddedFont>
    <p:embeddedFont>
      <p:font typeface="Bauhaus 93" panose="04030905020B02020C02" pitchFamily="82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Consolas" panose="020B0609020204030204" pitchFamily="49" charset="0"/>
      <p:regular r:id="rId28"/>
      <p:bold r:id="rId29"/>
      <p:italic r:id="rId30"/>
      <p:boldItalic r:id="rId31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B84"/>
    <a:srgbClr val="09283F"/>
    <a:srgbClr val="1745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015" autoAdjust="0"/>
  </p:normalViewPr>
  <p:slideViewPr>
    <p:cSldViewPr snapToGrid="0">
      <p:cViewPr>
        <p:scale>
          <a:sx n="50" d="100"/>
          <a:sy n="50" d="100"/>
        </p:scale>
        <p:origin x="1862" y="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E1D072-A663-46B9-8CFC-ED17B46DF3FA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7BDF99-63E3-4F37-9429-520037A7CC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384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cad</a:t>
            </a:r>
            <a:r>
              <a:rPr lang="zh-TW" altLang="en-US" dirty="0"/>
              <a:t>圖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481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爆炸圖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875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利用</a:t>
            </a:r>
            <a:r>
              <a:rPr lang="en-US" altLang="zh-TW" dirty="0"/>
              <a:t>steam deck </a:t>
            </a:r>
            <a:r>
              <a:rPr lang="zh-TW" altLang="en-US" dirty="0"/>
              <a:t>和樹梅派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2552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本來想用</a:t>
            </a:r>
            <a:r>
              <a:rPr lang="en-US" altLang="zh-TW" dirty="0"/>
              <a:t>ROS1</a:t>
            </a:r>
            <a:r>
              <a:rPr lang="zh-TW" altLang="en-US" dirty="0"/>
              <a:t>。利用</a:t>
            </a:r>
            <a:r>
              <a:rPr lang="en-US" altLang="zh-TW" dirty="0"/>
              <a:t>ROS2</a:t>
            </a:r>
            <a:r>
              <a:rPr lang="zh-TW" altLang="en-US" dirty="0"/>
              <a:t>，因為比較支援多機器對接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8017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包含以下部件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5730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ROS2 </a:t>
            </a:r>
            <a:r>
              <a:rPr lang="zh-TW" altLang="en-US" dirty="0"/>
              <a:t>的</a:t>
            </a:r>
            <a:r>
              <a:rPr lang="en-US" altLang="zh-TW" dirty="0"/>
              <a:t>node graph</a:t>
            </a:r>
            <a:r>
              <a:rPr lang="zh-TW" altLang="en-US" dirty="0"/>
              <a:t>長這樣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7BDF99-63E3-4F37-9429-520037A7CC8D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236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2023/5/19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3.png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75299A74-1E5F-4AF1-9ECC-17B013E25937}"/>
              </a:ext>
            </a:extLst>
          </p:cNvPr>
          <p:cNvCxnSpPr>
            <a:cxnSpLocks/>
          </p:cNvCxnSpPr>
          <p:nvPr/>
        </p:nvCxnSpPr>
        <p:spPr>
          <a:xfrm flipV="1">
            <a:off x="9845040" y="2449939"/>
            <a:ext cx="0" cy="1769565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43FD0B59-469A-8522-BA06-FC9F068C4A5D}"/>
              </a:ext>
            </a:extLst>
          </p:cNvPr>
          <p:cNvCxnSpPr>
            <a:cxnSpLocks/>
          </p:cNvCxnSpPr>
          <p:nvPr/>
        </p:nvCxnSpPr>
        <p:spPr>
          <a:xfrm>
            <a:off x="10160000" y="2449939"/>
            <a:ext cx="0" cy="1769565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933502" y="1298422"/>
            <a:ext cx="2205294" cy="115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9329" y="0"/>
            <a:ext cx="1955038" cy="195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9D291CF-F765-A34B-AAE2-E36FF92A07C1}"/>
              </a:ext>
            </a:extLst>
          </p:cNvPr>
          <p:cNvSpPr/>
          <p:nvPr/>
        </p:nvSpPr>
        <p:spPr>
          <a:xfrm>
            <a:off x="1558171" y="2453723"/>
            <a:ext cx="2955956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Service/Subscriber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target_recognize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F497558-6A3A-C06C-5E38-1FFF81CAF688}"/>
              </a:ext>
            </a:extLst>
          </p:cNvPr>
          <p:cNvSpPr/>
          <p:nvPr/>
        </p:nvSpPr>
        <p:spPr>
          <a:xfrm>
            <a:off x="1558171" y="3782587"/>
            <a:ext cx="2955956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Service/Subscriber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controller_input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78E988F-4046-5A7B-5685-0610DF26EF67}"/>
              </a:ext>
            </a:extLst>
          </p:cNvPr>
          <p:cNvSpPr/>
          <p:nvPr/>
        </p:nvSpPr>
        <p:spPr>
          <a:xfrm>
            <a:off x="8147654" y="1572963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/turret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BAB5825-D5C4-CE10-D237-76E86F00BF69}"/>
              </a:ext>
            </a:extLst>
          </p:cNvPr>
          <p:cNvSpPr/>
          <p:nvPr/>
        </p:nvSpPr>
        <p:spPr>
          <a:xfrm>
            <a:off x="8147654" y="4219504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Client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main_control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4AEABF-347B-E006-77CC-B50BC43FF0F2}"/>
              </a:ext>
            </a:extLst>
          </p:cNvPr>
          <p:cNvSpPr/>
          <p:nvPr/>
        </p:nvSpPr>
        <p:spPr>
          <a:xfrm>
            <a:off x="8147654" y="5537181"/>
            <a:ext cx="2537032" cy="876976"/>
          </a:xfrm>
          <a:prstGeom prst="rect">
            <a:avLst/>
          </a:prstGeom>
          <a:noFill/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Topic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</a:t>
            </a:r>
            <a:r>
              <a:rPr lang="en-US" altLang="zh-TW" dirty="0" err="1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image_raw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36884FD2-5B8D-E11B-CFF4-A9630C458EFE}"/>
              </a:ext>
            </a:extLst>
          </p:cNvPr>
          <p:cNvCxnSpPr>
            <a:cxnSpLocks/>
            <a:stCxn id="12" idx="1"/>
            <a:endCxn id="3" idx="3"/>
          </p:cNvCxnSpPr>
          <p:nvPr/>
        </p:nvCxnSpPr>
        <p:spPr>
          <a:xfrm flipH="1" flipV="1">
            <a:off x="4514127" y="2892211"/>
            <a:ext cx="3633527" cy="3083458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F1974B76-E679-9E94-5FA8-3B5B12741036}"/>
              </a:ext>
            </a:extLst>
          </p:cNvPr>
          <p:cNvCxnSpPr>
            <a:cxnSpLocks/>
            <a:stCxn id="11" idx="1"/>
            <a:endCxn id="3" idx="3"/>
          </p:cNvCxnSpPr>
          <p:nvPr/>
        </p:nvCxnSpPr>
        <p:spPr>
          <a:xfrm flipH="1" flipV="1">
            <a:off x="4514127" y="2892211"/>
            <a:ext cx="3633527" cy="1765781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7A48947A-A505-3272-039D-228C42A3DDAA}"/>
              </a:ext>
            </a:extLst>
          </p:cNvPr>
          <p:cNvCxnSpPr>
            <a:cxnSpLocks/>
          </p:cNvCxnSpPr>
          <p:nvPr/>
        </p:nvCxnSpPr>
        <p:spPr>
          <a:xfrm>
            <a:off x="4514127" y="2675713"/>
            <a:ext cx="3633527" cy="1758227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942F35F3-9C77-F5A8-0F92-89F150669361}"/>
              </a:ext>
            </a:extLst>
          </p:cNvPr>
          <p:cNvCxnSpPr>
            <a:cxnSpLocks/>
            <a:stCxn id="12" idx="1"/>
            <a:endCxn id="4" idx="3"/>
          </p:cNvCxnSpPr>
          <p:nvPr/>
        </p:nvCxnSpPr>
        <p:spPr>
          <a:xfrm flipH="1" flipV="1">
            <a:off x="4514127" y="4221075"/>
            <a:ext cx="3633527" cy="1754594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7FC5F595-7808-BD3B-EE7B-574C1BC576E7}"/>
              </a:ext>
            </a:extLst>
          </p:cNvPr>
          <p:cNvCxnSpPr>
            <a:cxnSpLocks/>
            <a:stCxn id="11" idx="1"/>
            <a:endCxn id="4" idx="3"/>
          </p:cNvCxnSpPr>
          <p:nvPr/>
        </p:nvCxnSpPr>
        <p:spPr>
          <a:xfrm flipH="1" flipV="1">
            <a:off x="4514127" y="4221075"/>
            <a:ext cx="3633527" cy="436917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463AE23F-3F34-1B1C-F96E-B5EA5C322DDC}"/>
              </a:ext>
            </a:extLst>
          </p:cNvPr>
          <p:cNvCxnSpPr/>
          <p:nvPr/>
        </p:nvCxnSpPr>
        <p:spPr>
          <a:xfrm>
            <a:off x="4514127" y="4433940"/>
            <a:ext cx="3633527" cy="412380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82AA33A-52F7-6F78-00F0-73E21285C0CD}"/>
              </a:ext>
            </a:extLst>
          </p:cNvPr>
          <p:cNvCxnSpPr/>
          <p:nvPr/>
        </p:nvCxnSpPr>
        <p:spPr>
          <a:xfrm flipV="1">
            <a:off x="8575040" y="3778803"/>
            <a:ext cx="0" cy="440701"/>
          </a:xfrm>
          <a:prstGeom prst="straightConnector1">
            <a:avLst/>
          </a:prstGeom>
          <a:ln w="38100">
            <a:solidFill>
              <a:srgbClr val="09283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0F51E507-C082-DD88-B4D6-82B9D8874263}"/>
              </a:ext>
            </a:extLst>
          </p:cNvPr>
          <p:cNvCxnSpPr/>
          <p:nvPr/>
        </p:nvCxnSpPr>
        <p:spPr>
          <a:xfrm>
            <a:off x="8890000" y="3778803"/>
            <a:ext cx="0" cy="440701"/>
          </a:xfrm>
          <a:prstGeom prst="straightConnector1">
            <a:avLst/>
          </a:prstGeom>
          <a:ln w="38100">
            <a:solidFill>
              <a:srgbClr val="09283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C3F88802-3BBC-DA1A-12FF-CC979E60F7B2}"/>
              </a:ext>
            </a:extLst>
          </p:cNvPr>
          <p:cNvSpPr/>
          <p:nvPr/>
        </p:nvSpPr>
        <p:spPr>
          <a:xfrm>
            <a:off x="8147654" y="2901827"/>
            <a:ext cx="1487660" cy="876976"/>
          </a:xfrm>
          <a:prstGeom prst="rect">
            <a:avLst/>
          </a:prstGeom>
          <a:solidFill>
            <a:schemeClr val="bg1"/>
          </a:solidFill>
          <a:ln w="38100">
            <a:solidFill>
              <a:srgbClr val="0928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u="sng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Service</a:t>
            </a:r>
          </a:p>
          <a:p>
            <a:pPr algn="ctr"/>
            <a:r>
              <a:rPr lang="en-US" altLang="zh-TW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</a:rPr>
              <a:t>/chassis</a:t>
            </a:r>
            <a:endParaRPr lang="zh-TW" altLang="en-US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769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擊發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2023-05-19 擊發">
            <a:hlinkClick r:id="" action="ppaction://media"/>
            <a:extLst>
              <a:ext uri="{FF2B5EF4-FFF2-40B4-BE49-F238E27FC236}">
                <a16:creationId xmlns:a16="http://schemas.microsoft.com/office/drawing/2014/main" id="{5C253EC0-9ECC-701D-2325-CA92C2519E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310" y="1455858"/>
            <a:ext cx="8899380" cy="500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09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換彈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5-15 擊發測試整合">
            <a:hlinkClick r:id="" action="ppaction://media"/>
            <a:extLst>
              <a:ext uri="{FF2B5EF4-FFF2-40B4-BE49-F238E27FC236}">
                <a16:creationId xmlns:a16="http://schemas.microsoft.com/office/drawing/2014/main" id="{FE158509-5C67-622E-265D-76C3C8C86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83793" y="1424185"/>
            <a:ext cx="8824414" cy="496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460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5-19 轉向">
            <a:hlinkClick r:id="" action="ppaction://media"/>
            <a:extLst>
              <a:ext uri="{FF2B5EF4-FFF2-40B4-BE49-F238E27FC236}">
                <a16:creationId xmlns:a16="http://schemas.microsoft.com/office/drawing/2014/main" id="{856DB80C-3D2D-700B-CB43-A504EF6CA6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34573" y="1424185"/>
            <a:ext cx="2722853" cy="484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40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底盤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2023-05-19 走路2">
            <a:hlinkClick r:id="" action="ppaction://media"/>
            <a:extLst>
              <a:ext uri="{FF2B5EF4-FFF2-40B4-BE49-F238E27FC236}">
                <a16:creationId xmlns:a16="http://schemas.microsoft.com/office/drawing/2014/main" id="{27E98A7A-76D5-7C81-0AC3-40B260F078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1160" y="1424185"/>
            <a:ext cx="8869680" cy="498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54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輔瞄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7226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系統整合成果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89123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總整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4023359" y="324433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3995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提風那斯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557D0117-DEB6-B959-B766-D187F4013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381" y="7300233"/>
            <a:ext cx="9963238" cy="48738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題目概述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1128214" y="148496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4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題目概述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DA32D95E-9A3E-6BFB-B75A-A8C994F95EA7}"/>
              </a:ext>
            </a:extLst>
          </p:cNvPr>
          <p:cNvSpPr txBox="1"/>
          <p:nvPr/>
        </p:nvSpPr>
        <p:spPr>
          <a:xfrm>
            <a:off x="1128214" y="1484964"/>
            <a:ext cx="4145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可以輔助瞄準目標的地面載具</a:t>
            </a:r>
            <a:endParaRPr lang="en-US" altLang="zh-TW" sz="2400" dirty="0"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76045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13" y="1356813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943" y="1876197"/>
            <a:ext cx="3827844" cy="3827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506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128214" y="1805652"/>
            <a:ext cx="3689749" cy="193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52" y="1285874"/>
            <a:ext cx="2972928" cy="297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48F93D4-20A5-B38E-26DB-78FA9125892F}"/>
              </a:ext>
            </a:extLst>
          </p:cNvPr>
          <p:cNvSpPr txBox="1"/>
          <p:nvPr/>
        </p:nvSpPr>
        <p:spPr>
          <a:xfrm>
            <a:off x="4998253" y="3738624"/>
            <a:ext cx="2647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ROS2</a:t>
            </a:r>
          </a:p>
          <a:p>
            <a:pPr algn="ctr"/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較支援多機器對接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dirty="0">
              <a:solidFill>
                <a:srgbClr val="09283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10102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控制系統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5124" name="Picture 4" descr="Riparazione console Steam Deck - BresciaPC S.r.l.">
            <a:extLst>
              <a:ext uri="{FF2B5EF4-FFF2-40B4-BE49-F238E27FC236}">
                <a16:creationId xmlns:a16="http://schemas.microsoft.com/office/drawing/2014/main" id="{A45DDF3A-1F5A-2BB1-90F1-C9A61C453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15" b="23498"/>
          <a:stretch/>
        </p:blipFill>
        <p:spPr bwMode="auto">
          <a:xfrm>
            <a:off x="1128214" y="1805652"/>
            <a:ext cx="3689749" cy="1932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Raspberry Pi 4 8GB RAM | All New Raspberry Pi Desktop Computer : Amazon.in:  Computers &amp; Accessories">
            <a:extLst>
              <a:ext uri="{FF2B5EF4-FFF2-40B4-BE49-F238E27FC236}">
                <a16:creationId xmlns:a16="http://schemas.microsoft.com/office/drawing/2014/main" id="{3F56FD5F-D465-A8D1-E32C-12055802C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6252" y="1285874"/>
            <a:ext cx="2972928" cy="297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48F93D4-20A5-B38E-26DB-78FA9125892F}"/>
              </a:ext>
            </a:extLst>
          </p:cNvPr>
          <p:cNvSpPr txBox="1"/>
          <p:nvPr/>
        </p:nvSpPr>
        <p:spPr>
          <a:xfrm>
            <a:off x="4998253" y="3738624"/>
            <a:ext cx="2647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利用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ROS2</a:t>
            </a:r>
          </a:p>
          <a:p>
            <a:pPr algn="ctr"/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(</a:t>
            </a:r>
            <a:r>
              <a:rPr lang="zh-TW" altLang="en-US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較支援多機器對接</a:t>
            </a:r>
            <a:r>
              <a:rPr lang="en-US" altLang="zh-TW" dirty="0">
                <a:solidFill>
                  <a:srgbClr val="09283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)</a:t>
            </a:r>
            <a:endParaRPr lang="zh-TW" altLang="en-US" dirty="0">
              <a:solidFill>
                <a:srgbClr val="09283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81EDA19-097C-963F-5FF5-40127701F9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8913" y="3704804"/>
            <a:ext cx="1451038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砲塔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  <a:ea typeface="ui-monospac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底盤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Master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└──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相機</a:t>
            </a:r>
            <a:endParaRPr kumimoji="0" lang="zh-TW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anose="020B0609020204030204" pitchFamily="49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4590214-1467-E2AA-819E-ED1695DCB2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2820" y="3738624"/>
            <a:ext cx="2076209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├──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瞄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準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辨識軟體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└──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ui-monospace"/>
              </a:rPr>
              <a:t> </a:t>
            </a:r>
            <a:r>
              <a:rPr lang="zh-TW" altLang="en-US" dirty="0">
                <a:solidFill>
                  <a:srgbClr val="2F6B8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手把輸入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rgbClr val="2F6B8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5803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1469</TotalTime>
  <Words>387</Words>
  <Application>Microsoft Office PowerPoint</Application>
  <PresentationFormat>寬螢幕</PresentationFormat>
  <Paragraphs>69</Paragraphs>
  <Slides>17</Slides>
  <Notes>6</Notes>
  <HiddenSlides>0</HiddenSlides>
  <MMClips>4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4" baseType="lpstr">
      <vt:lpstr>Consolas</vt:lpstr>
      <vt:lpstr>Arial</vt:lpstr>
      <vt:lpstr>Calibri</vt:lpstr>
      <vt:lpstr>Bauhaus 93</vt:lpstr>
      <vt:lpstr>Adobe 黑体 Std R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15</cp:revision>
  <dcterms:created xsi:type="dcterms:W3CDTF">2023-03-04T05:49:25Z</dcterms:created>
  <dcterms:modified xsi:type="dcterms:W3CDTF">2023-05-19T07:42:46Z</dcterms:modified>
</cp:coreProperties>
</file>

<file path=docProps/thumbnail.jpeg>
</file>